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84" r:id="rId2"/>
  </p:sldMasterIdLst>
  <p:sldIdLst>
    <p:sldId id="296" r:id="rId3"/>
    <p:sldId id="256" r:id="rId4"/>
    <p:sldId id="257" r:id="rId5"/>
    <p:sldId id="258" r:id="rId6"/>
    <p:sldId id="308" r:id="rId7"/>
    <p:sldId id="259" r:id="rId8"/>
    <p:sldId id="260" r:id="rId9"/>
    <p:sldId id="262" r:id="rId10"/>
    <p:sldId id="302" r:id="rId11"/>
    <p:sldId id="263" r:id="rId12"/>
    <p:sldId id="284" r:id="rId13"/>
    <p:sldId id="265" r:id="rId14"/>
    <p:sldId id="295" r:id="rId15"/>
    <p:sldId id="305" r:id="rId16"/>
    <p:sldId id="306" r:id="rId17"/>
    <p:sldId id="307" r:id="rId18"/>
    <p:sldId id="304" r:id="rId19"/>
    <p:sldId id="267" r:id="rId20"/>
    <p:sldId id="290" r:id="rId21"/>
    <p:sldId id="286" r:id="rId22"/>
    <p:sldId id="287" r:id="rId23"/>
    <p:sldId id="285" r:id="rId24"/>
    <p:sldId id="289" r:id="rId25"/>
    <p:sldId id="291" r:id="rId26"/>
    <p:sldId id="288" r:id="rId27"/>
    <p:sldId id="271" r:id="rId28"/>
    <p:sldId id="292" r:id="rId29"/>
    <p:sldId id="269" r:id="rId30"/>
    <p:sldId id="293" r:id="rId31"/>
    <p:sldId id="294" r:id="rId32"/>
    <p:sldId id="272" r:id="rId33"/>
    <p:sldId id="274" r:id="rId34"/>
    <p:sldId id="301" r:id="rId35"/>
    <p:sldId id="275" r:id="rId36"/>
    <p:sldId id="266" r:id="rId37"/>
    <p:sldId id="297" r:id="rId38"/>
    <p:sldId id="298" r:id="rId39"/>
    <p:sldId id="299" r:id="rId40"/>
    <p:sldId id="300" r:id="rId41"/>
    <p:sldId id="303" r:id="rId4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C0"/>
    <a:srgbClr val="006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6" autoAdjust="0"/>
    <p:restoredTop sz="94660"/>
  </p:normalViewPr>
  <p:slideViewPr>
    <p:cSldViewPr>
      <p:cViewPr varScale="1">
        <p:scale>
          <a:sx n="122" d="100"/>
          <a:sy n="122" d="100"/>
        </p:scale>
        <p:origin x="39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681540"/>
            <a:ext cx="7772400" cy="110251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5352" y="1998371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5696" y="267494"/>
            <a:ext cx="2396838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4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9725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9533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m br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5696" y="267494"/>
            <a:ext cx="2396838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23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73528"/>
            <a:ext cx="3008313" cy="50279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73529"/>
            <a:ext cx="5111750" cy="40210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2194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419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939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014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715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806681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576" y="681541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430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681540"/>
            <a:ext cx="7772400" cy="1102519"/>
          </a:xfrm>
        </p:spPr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2529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681540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5352" y="1998371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6231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681540"/>
            <a:ext cx="7772400" cy="110251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5352" y="1998371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611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7534"/>
            <a:ext cx="8229600" cy="435695"/>
          </a:xfrm>
        </p:spPr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53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27534"/>
            <a:ext cx="8229600" cy="435695"/>
          </a:xfrm>
        </p:spPr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1066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27534"/>
            <a:ext cx="8229600" cy="435695"/>
          </a:xfrm>
        </p:spPr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2452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27534"/>
            <a:ext cx="8229600" cy="435695"/>
          </a:xfrm>
        </p:spPr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7686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m br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633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806681"/>
            <a:ext cx="7772400" cy="1021556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576" y="681541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977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695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4822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ítulo 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417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e conteú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645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53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911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483518"/>
            <a:ext cx="9144000" cy="4897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1059582"/>
            <a:ext cx="8939336" cy="3535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19872" y="473199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4731990"/>
            <a:ext cx="442392" cy="270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ECAFF-D535-4D16-B6F2-4A2A07563AEE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800994" y="243320"/>
            <a:ext cx="22669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8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02" r:id="rId2"/>
    <p:sldLayoutId id="2147483668" r:id="rId3"/>
    <p:sldLayoutId id="2147483667" r:id="rId4"/>
    <p:sldLayoutId id="2147483703" r:id="rId5"/>
    <p:sldLayoutId id="2147483706" r:id="rId6"/>
    <p:sldLayoutId id="2147483707" r:id="rId7"/>
    <p:sldLayoutId id="2147483669" r:id="rId8"/>
    <p:sldLayoutId id="2147483670" r:id="rId9"/>
    <p:sldLayoutId id="2147483671" r:id="rId10"/>
    <p:sldLayoutId id="2147483680" r:id="rId11"/>
    <p:sldLayoutId id="2147483705" r:id="rId12"/>
    <p:sldLayoutId id="2147483673" r:id="rId13"/>
    <p:sldLayoutId id="2147483678" r:id="rId14"/>
    <p:sldLayoutId id="2147483674" r:id="rId15"/>
    <p:sldLayoutId id="2147483675" r:id="rId16"/>
    <p:sldLayoutId id="2147483676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573528"/>
            <a:ext cx="7876190" cy="3435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7504" y="1059582"/>
            <a:ext cx="8928992" cy="3535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18BD3-C675-48CC-A925-9A5DE0D7F404}" type="datetimeFigureOut">
              <a:rPr lang="pt-BR" smtClean="0"/>
              <a:t>22/12/2014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C1D16-AA8E-45B2-AF81-5582CE943FF1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758696" y="240901"/>
            <a:ext cx="24765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48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698" r:id="rId2"/>
    <p:sldLayoutId id="2147483700" r:id="rId3"/>
    <p:sldLayoutId id="2147483696" r:id="rId4"/>
    <p:sldLayoutId id="2147483697" r:id="rId5"/>
    <p:sldLayoutId id="2147483699" r:id="rId6"/>
    <p:sldLayoutId id="2147483701" r:id="rId7"/>
    <p:sldLayoutId id="2147483672" r:id="rId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effectLst/>
          <a:latin typeface="Arial Black" panose="020B0A040201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gularjs.org/api" TargetMode="External"/><Relationship Id="rId7" Type="http://schemas.openxmlformats.org/officeDocument/2006/relationships/hyperlink" Target="http://tutorialzine.com/2013/08/learn-angularjs-5-examples/" TargetMode="External"/><Relationship Id="rId2" Type="http://schemas.openxmlformats.org/officeDocument/2006/relationships/hyperlink" Target="https://angularjs.org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dextra.com.br/apresentando-o-angular-js-4/" TargetMode="External"/><Relationship Id="rId5" Type="http://schemas.openxmlformats.org/officeDocument/2006/relationships/hyperlink" Target="http://www.kazale.com/angularjs-o-que-e/" TargetMode="External"/><Relationship Id="rId4" Type="http://schemas.openxmlformats.org/officeDocument/2006/relationships/hyperlink" Target="http://blog.caelum.com.br/experimente-o-yeoman-em-seu-workflow-de-projetos-front-end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1806680"/>
            <a:ext cx="7772400" cy="1269125"/>
          </a:xfrm>
        </p:spPr>
        <p:txBody>
          <a:bodyPr/>
          <a:lstStyle/>
          <a:p>
            <a:r>
              <a:rPr lang="pt-BR" sz="4400" cap="none" dirty="0" smtClean="0"/>
              <a:t>Introdução ao</a:t>
            </a:r>
            <a:br>
              <a:rPr lang="pt-BR" sz="4400" cap="none" dirty="0" smtClean="0"/>
            </a:br>
            <a:r>
              <a:rPr lang="pt-BR" sz="4400" cap="none" dirty="0" err="1" smtClean="0"/>
              <a:t>AngularJS</a:t>
            </a:r>
            <a:endParaRPr lang="pt-BR" sz="4400" cap="none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55576" y="1080261"/>
            <a:ext cx="7772400" cy="843417"/>
          </a:xfrm>
        </p:spPr>
        <p:txBody>
          <a:bodyPr>
            <a:normAutofit/>
          </a:bodyPr>
          <a:lstStyle/>
          <a:p>
            <a:r>
              <a:rPr lang="pt-BR" b="1" dirty="0" smtClean="0">
                <a:effectLst/>
              </a:rPr>
              <a:t>Diego </a:t>
            </a:r>
            <a:r>
              <a:rPr lang="pt-BR" b="1" dirty="0" err="1" smtClean="0">
                <a:effectLst/>
              </a:rPr>
              <a:t>Kaimoti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45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457200" y="627534"/>
            <a:ext cx="8229600" cy="43569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dirty="0" smtClean="0"/>
              <a:t>Injeção de dependência</a:t>
            </a:r>
            <a:endParaRPr lang="pt-BR" dirty="0"/>
          </a:p>
        </p:txBody>
      </p:sp>
      <p:pic>
        <p:nvPicPr>
          <p:cNvPr id="3075" name="Picture 3" descr="C:\Users\Diego\Desktop\codi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8" y="1282507"/>
            <a:ext cx="7286228" cy="323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80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Injeção de dependência</a:t>
            </a:r>
          </a:p>
        </p:txBody>
      </p:sp>
      <p:pic>
        <p:nvPicPr>
          <p:cNvPr id="5122" name="Picture 2" descr="C:\Users\Diego\Desktop\codigo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75606"/>
            <a:ext cx="7632848" cy="282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87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9552" y="699543"/>
            <a:ext cx="7772400" cy="720080"/>
          </a:xfrm>
        </p:spPr>
        <p:txBody>
          <a:bodyPr/>
          <a:lstStyle/>
          <a:p>
            <a:r>
              <a:rPr lang="pt-BR" dirty="0" smtClean="0"/>
              <a:t>Diretivas! Estendendo o HTML!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7544" y="1563638"/>
            <a:ext cx="6840760" cy="3096344"/>
          </a:xfrm>
        </p:spPr>
        <p:txBody>
          <a:bodyPr>
            <a:normAutofit fontScale="32500" lnSpcReduction="20000"/>
          </a:bodyPr>
          <a:lstStyle/>
          <a:p>
            <a:pPr algn="l"/>
            <a:r>
              <a:rPr lang="en-US" sz="6000" i="1" dirty="0">
                <a:effectLst/>
              </a:rPr>
              <a:t>“At a high level, directives are markers on a DOM element (such as an attribute, element name, comment or CSS class) that tell </a:t>
            </a:r>
            <a:r>
              <a:rPr lang="en-US" sz="6000" i="1" dirty="0" err="1">
                <a:effectLst/>
              </a:rPr>
              <a:t>AngularJS's</a:t>
            </a:r>
            <a:r>
              <a:rPr lang="en-US" sz="6000" i="1" dirty="0">
                <a:effectLst/>
              </a:rPr>
              <a:t> HTML compiler ($compile) to attach a specified behavior to that DOM element or even transform the DOM element and its children</a:t>
            </a:r>
            <a:r>
              <a:rPr lang="en-US" sz="6000" i="1" dirty="0" smtClean="0">
                <a:effectLst/>
              </a:rPr>
              <a:t>.”</a:t>
            </a:r>
          </a:p>
          <a:p>
            <a:pPr algn="l"/>
            <a:endParaRPr lang="en-US" sz="6000" i="1" dirty="0">
              <a:effectLst/>
            </a:endParaRPr>
          </a:p>
          <a:p>
            <a:pPr algn="l"/>
            <a:r>
              <a:rPr lang="pt-BR" sz="6000" dirty="0">
                <a:effectLst/>
              </a:rPr>
              <a:t>Marcações HTML como atributos, nome do elemento, comentários ou classes que dizem ao compilador do angular pra aplicar um comportamento específico ou mesmo transformar o elemento DOM e seus filhos.</a:t>
            </a:r>
            <a:endParaRPr lang="en-US" sz="6000" dirty="0">
              <a:effectLst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75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1806680"/>
            <a:ext cx="7772400" cy="1269125"/>
          </a:xfrm>
        </p:spPr>
        <p:txBody>
          <a:bodyPr/>
          <a:lstStyle/>
          <a:p>
            <a:r>
              <a:rPr lang="pt-BR" sz="4400" cap="none" dirty="0" err="1" smtClean="0"/>
              <a:t>ngApp</a:t>
            </a:r>
            <a:endParaRPr lang="pt-BR" sz="4400" cap="none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55576" y="1203598"/>
            <a:ext cx="7772400" cy="843417"/>
          </a:xfrm>
        </p:spPr>
        <p:txBody>
          <a:bodyPr>
            <a:normAutofit/>
          </a:bodyPr>
          <a:lstStyle/>
          <a:p>
            <a:r>
              <a:rPr lang="pt-BR" b="1" dirty="0" smtClean="0">
                <a:effectLst/>
              </a:rPr>
              <a:t>Exemplos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168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ngApp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14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511560" y="1500922"/>
            <a:ext cx="4968552" cy="30870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619671" y="2761970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 smtClean="0">
                <a:solidFill>
                  <a:schemeClr val="bg1"/>
                </a:solidFill>
              </a:rPr>
              <a:t>ng-app</a:t>
            </a:r>
            <a:r>
              <a:rPr lang="pt-BR" sz="2800" dirty="0" smtClean="0">
                <a:solidFill>
                  <a:schemeClr val="bg1"/>
                </a:solidFill>
              </a:rPr>
              <a:t>=“Nome”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47626" y="1059582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Determina o escopo da sua aplicação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051" name="Picture 3" descr="C:\Users\Diego\Desktop\ngapp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500922"/>
            <a:ext cx="3114526" cy="152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iego\Desktop\ngapp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065316"/>
            <a:ext cx="3114526" cy="152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24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1806680"/>
            <a:ext cx="7772400" cy="1269125"/>
          </a:xfrm>
        </p:spPr>
        <p:txBody>
          <a:bodyPr/>
          <a:lstStyle/>
          <a:p>
            <a:r>
              <a:rPr lang="pt-BR" sz="4400" cap="none" dirty="0" err="1" smtClean="0"/>
              <a:t>ngController</a:t>
            </a:r>
            <a:endParaRPr lang="pt-BR" sz="4400" cap="none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55576" y="1203598"/>
            <a:ext cx="7772400" cy="843417"/>
          </a:xfrm>
        </p:spPr>
        <p:txBody>
          <a:bodyPr>
            <a:normAutofit/>
          </a:bodyPr>
          <a:lstStyle/>
          <a:p>
            <a:r>
              <a:rPr lang="pt-BR" b="1" dirty="0" smtClean="0">
                <a:effectLst/>
              </a:rPr>
              <a:t>Exemplos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1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ngController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16</a:t>
            </a:fld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467544" y="987574"/>
            <a:ext cx="4752528" cy="35283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83568" y="3435846"/>
            <a:ext cx="4320480" cy="86409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683568" y="1563638"/>
            <a:ext cx="4320480" cy="172819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55576" y="1131590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</a:rPr>
              <a:t>ng-app</a:t>
            </a:r>
            <a:r>
              <a:rPr lang="pt-BR" dirty="0" smtClean="0">
                <a:solidFill>
                  <a:schemeClr val="bg1"/>
                </a:solidFill>
              </a:rPr>
              <a:t>=“Nome”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187624" y="2211710"/>
            <a:ext cx="309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</a:rPr>
              <a:t>ng-controller</a:t>
            </a:r>
            <a:r>
              <a:rPr lang="pt-BR" dirty="0" smtClean="0">
                <a:solidFill>
                  <a:schemeClr val="bg1"/>
                </a:solidFill>
              </a:rPr>
              <a:t>=“</a:t>
            </a:r>
            <a:r>
              <a:rPr lang="pt-BR" dirty="0" err="1" smtClean="0">
                <a:solidFill>
                  <a:schemeClr val="bg1"/>
                </a:solidFill>
              </a:rPr>
              <a:t>MeuController</a:t>
            </a:r>
            <a:r>
              <a:rPr lang="pt-BR" dirty="0" smtClean="0">
                <a:solidFill>
                  <a:schemeClr val="bg1"/>
                </a:solidFill>
              </a:rPr>
              <a:t>”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907975" y="3683228"/>
            <a:ext cx="3795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</a:rPr>
              <a:t>ng-controller</a:t>
            </a:r>
            <a:r>
              <a:rPr lang="pt-BR" dirty="0" smtClean="0">
                <a:solidFill>
                  <a:schemeClr val="bg1"/>
                </a:solidFill>
              </a:rPr>
              <a:t>=“</a:t>
            </a:r>
            <a:r>
              <a:rPr lang="pt-BR" dirty="0" err="1" smtClean="0">
                <a:solidFill>
                  <a:schemeClr val="bg1"/>
                </a:solidFill>
              </a:rPr>
              <a:t>MeuControllerRodape</a:t>
            </a:r>
            <a:r>
              <a:rPr lang="pt-BR" dirty="0" smtClean="0">
                <a:solidFill>
                  <a:schemeClr val="bg1"/>
                </a:solidFill>
              </a:rPr>
              <a:t>”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74818" y="987574"/>
            <a:ext cx="331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“Marca” a divisão da aplicação em Escopos.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Diego\Desktop\ngcontroll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926" y="1875121"/>
            <a:ext cx="3405349" cy="206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68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1806680"/>
            <a:ext cx="7772400" cy="1269125"/>
          </a:xfrm>
        </p:spPr>
        <p:txBody>
          <a:bodyPr/>
          <a:lstStyle/>
          <a:p>
            <a:r>
              <a:rPr lang="pt-BR" sz="4400" cap="none" dirty="0" err="1" smtClean="0"/>
              <a:t>ngModel</a:t>
            </a:r>
            <a:endParaRPr lang="pt-BR" sz="4400" cap="none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55576" y="1203598"/>
            <a:ext cx="7772400" cy="843417"/>
          </a:xfrm>
        </p:spPr>
        <p:txBody>
          <a:bodyPr>
            <a:normAutofit/>
          </a:bodyPr>
          <a:lstStyle/>
          <a:p>
            <a:r>
              <a:rPr lang="pt-BR" b="1" dirty="0" smtClean="0">
                <a:effectLst/>
              </a:rPr>
              <a:t>Exemplos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29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ngModel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18</a:t>
            </a:fld>
            <a:endParaRPr lang="pt-BR"/>
          </a:p>
        </p:txBody>
      </p:sp>
      <p:pic>
        <p:nvPicPr>
          <p:cNvPr id="6146" name="Picture 2" descr="C:\Users\Diego\Desktop\ngModel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89" y="1203598"/>
            <a:ext cx="4235311" cy="164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Diego\Desktop\ngModel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203598"/>
            <a:ext cx="4235311" cy="164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Diego\Desktop\ngModel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75806"/>
            <a:ext cx="5066496" cy="89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63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1806680"/>
            <a:ext cx="7772400" cy="1269125"/>
          </a:xfrm>
        </p:spPr>
        <p:txBody>
          <a:bodyPr/>
          <a:lstStyle/>
          <a:p>
            <a:r>
              <a:rPr lang="pt-BR" sz="4400" cap="none" dirty="0" err="1" smtClean="0"/>
              <a:t>ngClass</a:t>
            </a:r>
            <a:endParaRPr lang="pt-BR" sz="4400" cap="none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55576" y="1203598"/>
            <a:ext cx="7772400" cy="843417"/>
          </a:xfrm>
        </p:spPr>
        <p:txBody>
          <a:bodyPr>
            <a:normAutofit/>
          </a:bodyPr>
          <a:lstStyle/>
          <a:p>
            <a:r>
              <a:rPr lang="pt-BR" b="1" dirty="0" smtClean="0">
                <a:effectLst/>
              </a:rPr>
              <a:t>Exemplos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88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22034" y="987575"/>
            <a:ext cx="2925830" cy="3672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t-BR" dirty="0"/>
              <a:t>O que é </a:t>
            </a:r>
            <a:r>
              <a:rPr lang="pt-BR" dirty="0" err="1"/>
              <a:t>AngularJS</a:t>
            </a:r>
            <a:r>
              <a:rPr lang="pt-BR" dirty="0"/>
              <a:t>?</a:t>
            </a:r>
          </a:p>
          <a:p>
            <a:pPr fontAlgn="base"/>
            <a:r>
              <a:rPr lang="pt-BR" dirty="0"/>
              <a:t>Características do Angular:</a:t>
            </a:r>
          </a:p>
          <a:p>
            <a:r>
              <a:rPr lang="pt-BR" dirty="0"/>
              <a:t>- Single Page </a:t>
            </a:r>
            <a:r>
              <a:rPr lang="pt-BR" dirty="0" err="1"/>
              <a:t>Application</a:t>
            </a:r>
            <a:endParaRPr lang="pt-BR" dirty="0"/>
          </a:p>
          <a:p>
            <a:r>
              <a:rPr lang="pt-BR" dirty="0"/>
              <a:t>- </a:t>
            </a:r>
            <a:r>
              <a:rPr lang="pt-BR" dirty="0" err="1"/>
              <a:t>Client-Side</a:t>
            </a:r>
            <a:r>
              <a:rPr lang="pt-BR" dirty="0"/>
              <a:t> </a:t>
            </a:r>
            <a:r>
              <a:rPr lang="pt-BR" dirty="0" err="1"/>
              <a:t>templates</a:t>
            </a:r>
            <a:endParaRPr lang="pt-BR" dirty="0"/>
          </a:p>
          <a:p>
            <a:r>
              <a:rPr lang="pt-BR" dirty="0"/>
              <a:t>- MVC</a:t>
            </a:r>
          </a:p>
          <a:p>
            <a:r>
              <a:rPr lang="pt-BR" dirty="0"/>
              <a:t>- Data </a:t>
            </a:r>
            <a:r>
              <a:rPr lang="pt-BR" dirty="0" err="1"/>
              <a:t>Binding</a:t>
            </a:r>
            <a:endParaRPr lang="pt-BR" dirty="0"/>
          </a:p>
          <a:p>
            <a:r>
              <a:rPr lang="pt-BR" dirty="0"/>
              <a:t>- Injeção de Dependências</a:t>
            </a:r>
          </a:p>
          <a:p>
            <a:r>
              <a:rPr lang="pt-BR" dirty="0"/>
              <a:t>- Diretivas</a:t>
            </a:r>
          </a:p>
          <a:p>
            <a:pPr fontAlgn="base"/>
            <a:r>
              <a:rPr lang="pt-BR" dirty="0"/>
              <a:t>Vantagens</a:t>
            </a:r>
          </a:p>
          <a:p>
            <a:pPr fontAlgn="base"/>
            <a:r>
              <a:rPr lang="pt-BR" dirty="0"/>
              <a:t>Desvantagens</a:t>
            </a:r>
          </a:p>
          <a:p>
            <a:pPr fontAlgn="base"/>
            <a:r>
              <a:rPr lang="pt-BR" dirty="0"/>
              <a:t>Quem usa?</a:t>
            </a:r>
          </a:p>
          <a:p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940152" y="990858"/>
            <a:ext cx="2952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t-BR" dirty="0"/>
              <a:t>Criando uma aplicação </a:t>
            </a:r>
            <a:r>
              <a:rPr lang="pt-BR" dirty="0" smtClean="0"/>
              <a:t>angular</a:t>
            </a:r>
          </a:p>
          <a:p>
            <a:pPr fontAlgn="base"/>
            <a:endParaRPr lang="pt-BR" dirty="0"/>
          </a:p>
          <a:p>
            <a:pPr fontAlgn="base"/>
            <a:r>
              <a:rPr lang="pt-BR" dirty="0"/>
              <a:t>Criando uma outra aplicação usando </a:t>
            </a:r>
            <a:r>
              <a:rPr lang="pt-BR" dirty="0" err="1"/>
              <a:t>Yeoman</a:t>
            </a:r>
            <a:r>
              <a:rPr lang="pt-BR" dirty="0"/>
              <a:t>: o </a:t>
            </a:r>
            <a:r>
              <a:rPr lang="pt-BR" dirty="0" err="1"/>
              <a:t>Frontend</a:t>
            </a:r>
            <a:r>
              <a:rPr lang="pt-BR" dirty="0"/>
              <a:t> </a:t>
            </a:r>
            <a:r>
              <a:rPr lang="pt-BR" dirty="0" err="1"/>
              <a:t>generator</a:t>
            </a:r>
            <a:r>
              <a:rPr lang="pt-BR" dirty="0"/>
              <a:t> camarada</a:t>
            </a:r>
          </a:p>
          <a:p>
            <a:pPr fontAlgn="base"/>
            <a:endParaRPr lang="pt-BR" dirty="0" smtClean="0"/>
          </a:p>
          <a:p>
            <a:pPr fontAlgn="base"/>
            <a:r>
              <a:rPr lang="pt-BR" dirty="0" err="1" smtClean="0"/>
              <a:t>Bonus</a:t>
            </a:r>
            <a:r>
              <a:rPr lang="pt-BR" dirty="0" smtClean="0"/>
              <a:t> </a:t>
            </a:r>
            <a:r>
              <a:rPr lang="pt-BR" dirty="0" err="1"/>
              <a:t>track</a:t>
            </a:r>
            <a:r>
              <a:rPr lang="pt-BR" dirty="0"/>
              <a:t>: Um exemplo de aplicação</a:t>
            </a:r>
          </a:p>
          <a:p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625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ngClass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20</a:t>
            </a:fld>
            <a:endParaRPr lang="pt-BR"/>
          </a:p>
        </p:txBody>
      </p:sp>
      <p:pic>
        <p:nvPicPr>
          <p:cNvPr id="8197" name="Picture 5" descr="C:\Users\Diego\Desktop\ngClas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64" y="1059582"/>
            <a:ext cx="7781076" cy="24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4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ngClass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21</a:t>
            </a:fld>
            <a:endParaRPr lang="pt-BR"/>
          </a:p>
        </p:txBody>
      </p:sp>
      <p:pic>
        <p:nvPicPr>
          <p:cNvPr id="9218" name="Picture 2" descr="C:\Users\Diego\Desktop\ngClas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55035"/>
            <a:ext cx="4786064" cy="186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Diego\Desktop\ngClass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12" y="3435846"/>
            <a:ext cx="4731954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Diego\Desktop\8DC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1" y="1355036"/>
            <a:ext cx="3581732" cy="186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63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1806680"/>
            <a:ext cx="7772400" cy="1269125"/>
          </a:xfrm>
        </p:spPr>
        <p:txBody>
          <a:bodyPr/>
          <a:lstStyle/>
          <a:p>
            <a:r>
              <a:rPr lang="pt-BR" sz="4400" cap="none" dirty="0" err="1" smtClean="0"/>
              <a:t>ngRepeat</a:t>
            </a:r>
            <a:endParaRPr lang="pt-BR" sz="4400" cap="none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55576" y="1203598"/>
            <a:ext cx="7772400" cy="843417"/>
          </a:xfrm>
        </p:spPr>
        <p:txBody>
          <a:bodyPr>
            <a:normAutofit/>
          </a:bodyPr>
          <a:lstStyle/>
          <a:p>
            <a:r>
              <a:rPr lang="pt-BR" b="1" dirty="0" smtClean="0">
                <a:effectLst/>
              </a:rPr>
              <a:t>Exemplos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033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ngRepeat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23</a:t>
            </a:fld>
            <a:endParaRPr lang="pt-BR"/>
          </a:p>
        </p:txBody>
      </p:sp>
      <p:pic>
        <p:nvPicPr>
          <p:cNvPr id="12290" name="Picture 2" descr="C:\Users\Diego\Desktop\ngrepea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16" y="1131590"/>
            <a:ext cx="3425696" cy="244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Diego\Desktop\ngrepea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134733"/>
            <a:ext cx="4896544" cy="244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57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ngRepeat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24</a:t>
            </a:fld>
            <a:endParaRPr lang="pt-BR"/>
          </a:p>
        </p:txBody>
      </p:sp>
      <p:pic>
        <p:nvPicPr>
          <p:cNvPr id="13314" name="Picture 2" descr="C:\Users\Diego\Desktop\ngrepeat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31589"/>
            <a:ext cx="3571876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Diego\Desktop\shocked_woman_by_nitroactivestudios-d40mkq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31590"/>
            <a:ext cx="3439133" cy="257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31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1806680"/>
            <a:ext cx="7772400" cy="1269125"/>
          </a:xfrm>
        </p:spPr>
        <p:txBody>
          <a:bodyPr/>
          <a:lstStyle/>
          <a:p>
            <a:r>
              <a:rPr lang="pt-BR" sz="4400" cap="none" dirty="0" smtClean="0"/>
              <a:t>A SUA!</a:t>
            </a:r>
            <a:endParaRPr lang="pt-BR" sz="4400" cap="none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55576" y="1203598"/>
            <a:ext cx="7772400" cy="843417"/>
          </a:xfrm>
        </p:spPr>
        <p:txBody>
          <a:bodyPr>
            <a:normAutofit/>
          </a:bodyPr>
          <a:lstStyle/>
          <a:p>
            <a:r>
              <a:rPr lang="pt-BR" b="1" dirty="0" smtClean="0">
                <a:effectLst/>
              </a:rPr>
              <a:t>Exemplos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25</a:t>
            </a:fld>
            <a:endParaRPr lang="pt-BR"/>
          </a:p>
        </p:txBody>
      </p:sp>
      <p:pic>
        <p:nvPicPr>
          <p:cNvPr id="11266" name="Picture 2" descr="C:\Users\Diego\Desktop\your_tur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000" y="1203598"/>
            <a:ext cx="4380344" cy="241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63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Sua Diretiva!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26</a:t>
            </a:fld>
            <a:endParaRPr lang="pt-BR"/>
          </a:p>
        </p:txBody>
      </p:sp>
      <p:pic>
        <p:nvPicPr>
          <p:cNvPr id="14338" name="Picture 2" descr="C:\Users\Diego\Desktop\mydirectiv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28" y="1059582"/>
            <a:ext cx="8136904" cy="349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13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Sua Diretiva!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27</a:t>
            </a:fld>
            <a:endParaRPr lang="pt-BR"/>
          </a:p>
        </p:txBody>
      </p:sp>
      <p:pic>
        <p:nvPicPr>
          <p:cNvPr id="15362" name="Picture 2" descr="C:\Users\Diego\Desktop\mydirectiv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41" y="1028130"/>
            <a:ext cx="8113415" cy="348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90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Sua</a:t>
            </a:r>
            <a:r>
              <a:rPr lang="en-US" dirty="0" smtClean="0"/>
              <a:t> </a:t>
            </a:r>
            <a:r>
              <a:rPr lang="en-US" dirty="0" err="1" smtClean="0"/>
              <a:t>Diretiva</a:t>
            </a:r>
            <a:r>
              <a:rPr lang="en-US" dirty="0" smtClean="0"/>
              <a:t>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28</a:t>
            </a:fld>
            <a:endParaRPr lang="pt-BR"/>
          </a:p>
        </p:txBody>
      </p:sp>
      <p:pic>
        <p:nvPicPr>
          <p:cNvPr id="5" name="Picture 3" descr="C:\Users\Diego\Desktop\mydirective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40422"/>
            <a:ext cx="7569274" cy="274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19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457200" y="627534"/>
            <a:ext cx="8229600" cy="435695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/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dirty="0" smtClean="0"/>
              <a:t>Vantagens do Angular!</a:t>
            </a:r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539552" y="1092271"/>
            <a:ext cx="7632848" cy="3351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t-BR" sz="2400" dirty="0"/>
              <a:t>Produtividade maior para criação de interfaces ricas em relação ao </a:t>
            </a:r>
            <a:r>
              <a:rPr lang="pt-BR" sz="2400" dirty="0" err="1"/>
              <a:t>Jquery</a:t>
            </a:r>
            <a:endParaRPr lang="pt-BR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t-BR" sz="2400" dirty="0"/>
              <a:t>Implementação </a:t>
            </a:r>
            <a:r>
              <a:rPr lang="pt-BR" sz="2400" dirty="0" err="1"/>
              <a:t>componentizável</a:t>
            </a:r>
            <a:endParaRPr lang="pt-BR" sz="2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t-BR" sz="2400" dirty="0"/>
              <a:t>Criado pelo Google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t-BR" sz="2400" dirty="0"/>
              <a:t>Quantidade grande de pessoas usando, fácil suporte da comunidade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pt-BR" sz="2400" dirty="0" err="1"/>
              <a:t>Testabilidade</a:t>
            </a:r>
            <a:r>
              <a:rPr lang="pt-BR" sz="2400" dirty="0"/>
              <a:t>: T</a:t>
            </a:r>
            <a:r>
              <a:rPr lang="pt-BR" sz="2400" dirty="0" smtClean="0"/>
              <a:t>estes fáceis de serem escritos no </a:t>
            </a:r>
            <a:r>
              <a:rPr lang="pt-BR" sz="2400" dirty="0" err="1"/>
              <a:t>AngularJS</a:t>
            </a:r>
            <a:r>
              <a:rPr lang="pt-BR" sz="2400" dirty="0"/>
              <a:t> </a:t>
            </a:r>
            <a:r>
              <a:rPr lang="pt-BR" sz="2400" dirty="0" smtClean="0"/>
              <a:t> (</a:t>
            </a:r>
            <a:r>
              <a:rPr lang="pt-BR" sz="2400" dirty="0" err="1" smtClean="0"/>
              <a:t>Karma+Jasmine</a:t>
            </a:r>
            <a:r>
              <a:rPr lang="pt-B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559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Diego\Desktop\AngularJS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244" y="699542"/>
            <a:ext cx="5810076" cy="154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iego\Desktop\tumblr_inline_mzxfjzHusQ1s4v4p9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995" y="2499742"/>
            <a:ext cx="3994221" cy="205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35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1115616" y="1347614"/>
            <a:ext cx="7704856" cy="3247009"/>
          </a:xfrm>
        </p:spPr>
        <p:txBody>
          <a:bodyPr/>
          <a:lstStyle/>
          <a:p>
            <a:pPr fontAlgn="base"/>
            <a:r>
              <a:rPr lang="pt-BR" sz="2400" dirty="0"/>
              <a:t>Documentação oficial não é tão clara</a:t>
            </a:r>
          </a:p>
          <a:p>
            <a:pPr fontAlgn="base"/>
            <a:r>
              <a:rPr lang="pt-BR" sz="2400" dirty="0"/>
              <a:t>Curva de aprendizado relativamente </a:t>
            </a:r>
            <a:r>
              <a:rPr lang="pt-BR" sz="2400" dirty="0" smtClean="0"/>
              <a:t>grande</a:t>
            </a: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Desvantagens do Angular!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11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Quem Usa?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31</a:t>
            </a:fld>
            <a:endParaRPr lang="pt-BR"/>
          </a:p>
        </p:txBody>
      </p:sp>
      <p:pic>
        <p:nvPicPr>
          <p:cNvPr id="16386" name="Picture 2" descr="C:\Users\Diego\Desktop\20140501123042!UOL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09" y="1538582"/>
            <a:ext cx="1430571" cy="59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C:\Users\Diego\Desktop\YouTube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046476"/>
            <a:ext cx="2262314" cy="169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:\Users\Diego\Desktop\20141115005706!Netflix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64" y="1519261"/>
            <a:ext cx="1487050" cy="83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611560" y="3027605"/>
            <a:ext cx="71827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</a:rPr>
              <a:t>https://builtwith.angularjs.org/</a:t>
            </a:r>
          </a:p>
          <a:p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03" y="1523453"/>
            <a:ext cx="2239028" cy="91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4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32</a:t>
            </a:fld>
            <a:endParaRPr lang="pt-BR"/>
          </a:p>
        </p:txBody>
      </p:sp>
      <p:pic>
        <p:nvPicPr>
          <p:cNvPr id="17412" name="Picture 4" descr="C:\Users\Diego\Desktop\grazi_massafera_e_caua_estariam_se_encontrandojpeg__1_-14532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51" y="806996"/>
            <a:ext cx="5658941" cy="265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Diego\Desktop\hands_PNG87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59" y="771550"/>
            <a:ext cx="2725662" cy="272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Diego\Desktop\cazalbé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308868"/>
            <a:ext cx="2916188" cy="290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C:\Users\Diego\Desktop\ma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90136"/>
            <a:ext cx="5588321" cy="124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04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1806680"/>
            <a:ext cx="7772400" cy="1269125"/>
          </a:xfrm>
        </p:spPr>
        <p:txBody>
          <a:bodyPr/>
          <a:lstStyle/>
          <a:p>
            <a:r>
              <a:rPr lang="pt-BR" sz="4400" cap="none" dirty="0" smtClean="0"/>
              <a:t>Uma aplicação </a:t>
            </a:r>
            <a:br>
              <a:rPr lang="pt-BR" sz="4400" cap="none" dirty="0" smtClean="0"/>
            </a:br>
            <a:r>
              <a:rPr lang="pt-BR" sz="4400" cap="none" dirty="0" smtClean="0"/>
              <a:t>simples!</a:t>
            </a:r>
            <a:endParaRPr lang="pt-BR" sz="4400" cap="none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55576" y="1203598"/>
            <a:ext cx="7772400" cy="843417"/>
          </a:xfrm>
        </p:spPr>
        <p:txBody>
          <a:bodyPr>
            <a:normAutofit/>
          </a:bodyPr>
          <a:lstStyle/>
          <a:p>
            <a:r>
              <a:rPr lang="pt-BR" b="1" dirty="0" smtClean="0">
                <a:effectLst/>
              </a:rPr>
              <a:t>Mão na massa fera!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3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34</a:t>
            </a:fld>
            <a:endParaRPr lang="pt-BR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0" y="483518"/>
            <a:ext cx="9144000" cy="4897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dirty="0"/>
              <a:t>Uma aplicação simples</a:t>
            </a:r>
            <a:endParaRPr lang="pt-BR" b="0" dirty="0"/>
          </a:p>
          <a:p>
            <a:endParaRPr lang="pt-BR" dirty="0"/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467544" y="1563638"/>
            <a:ext cx="6840760" cy="309634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600" dirty="0" smtClean="0"/>
              <a:t>1- Download do Angular!</a:t>
            </a:r>
          </a:p>
          <a:p>
            <a:pPr marL="0" indent="0">
              <a:buNone/>
            </a:pPr>
            <a:r>
              <a:rPr lang="pt-BR" sz="4000" u="sng" dirty="0"/>
              <a:t>https://angularjs.org</a:t>
            </a:r>
            <a:r>
              <a:rPr lang="pt-BR" sz="4000" u="sng" dirty="0" smtClean="0"/>
              <a:t>/</a:t>
            </a:r>
          </a:p>
          <a:p>
            <a:pPr marL="0" indent="0">
              <a:buNone/>
            </a:pPr>
            <a:endParaRPr lang="pt-BR" sz="4000" u="sng" dirty="0"/>
          </a:p>
          <a:p>
            <a:pPr marL="0" indent="0">
              <a:buNone/>
            </a:pPr>
            <a:r>
              <a:rPr lang="pt-BR" sz="2600" dirty="0" smtClean="0"/>
              <a:t>2 - Abra seu editor favorito!</a:t>
            </a:r>
            <a:endParaRPr lang="en-US" sz="2600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414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1806680"/>
            <a:ext cx="7772400" cy="1269125"/>
          </a:xfrm>
        </p:spPr>
        <p:txBody>
          <a:bodyPr/>
          <a:lstStyle/>
          <a:p>
            <a:r>
              <a:rPr lang="pt-BR" sz="3600" cap="none" dirty="0" smtClean="0"/>
              <a:t>Aplicação com </a:t>
            </a:r>
            <a:r>
              <a:rPr lang="pt-BR" sz="3600" cap="none" dirty="0" err="1" smtClean="0"/>
              <a:t>Yeoman</a:t>
            </a:r>
            <a:r>
              <a:rPr lang="pt-BR" sz="3600" cap="none" dirty="0" smtClean="0"/>
              <a:t/>
            </a:r>
            <a:br>
              <a:rPr lang="pt-BR" sz="3600" cap="none" dirty="0" smtClean="0"/>
            </a:br>
            <a:endParaRPr lang="pt-BR" sz="3600" cap="none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55576" y="1203598"/>
            <a:ext cx="7772400" cy="843417"/>
          </a:xfrm>
        </p:spPr>
        <p:txBody>
          <a:bodyPr>
            <a:normAutofit/>
          </a:bodyPr>
          <a:lstStyle/>
          <a:p>
            <a:r>
              <a:rPr lang="pt-BR" b="1" dirty="0" smtClean="0">
                <a:effectLst/>
              </a:rPr>
              <a:t>Mão na massa fera!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35</a:t>
            </a:fld>
            <a:endParaRPr lang="pt-BR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755576" y="2499742"/>
            <a:ext cx="7772400" cy="1269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sz="2400" cap="none" dirty="0" smtClean="0"/>
              <a:t>O </a:t>
            </a:r>
            <a:r>
              <a:rPr lang="pt-BR" sz="2400" cap="none" dirty="0" err="1" smtClean="0"/>
              <a:t>frontend</a:t>
            </a:r>
            <a:r>
              <a:rPr lang="pt-BR" sz="2400" cap="none" dirty="0" smtClean="0"/>
              <a:t> </a:t>
            </a:r>
            <a:r>
              <a:rPr lang="pt-BR" sz="2400" cap="none" dirty="0" err="1" smtClean="0"/>
              <a:t>generator</a:t>
            </a:r>
            <a:r>
              <a:rPr lang="pt-BR" sz="2400" cap="none" dirty="0" smtClean="0"/>
              <a:t> </a:t>
            </a:r>
          </a:p>
          <a:p>
            <a:r>
              <a:rPr lang="pt-BR" sz="2400" cap="none" dirty="0" smtClean="0"/>
              <a:t>camarada!</a:t>
            </a:r>
            <a:endParaRPr lang="pt-BR" sz="2400" cap="none" dirty="0"/>
          </a:p>
        </p:txBody>
      </p:sp>
      <p:pic>
        <p:nvPicPr>
          <p:cNvPr id="18436" name="Picture 4" descr="C:\Users\Diego\Desktop\yeoman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987574"/>
            <a:ext cx="1869235" cy="180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9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36</a:t>
            </a:fld>
            <a:endParaRPr lang="pt-BR"/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0" y="483518"/>
            <a:ext cx="9144000" cy="4897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pt-BR" dirty="0" smtClean="0"/>
              <a:t>Aplicação com </a:t>
            </a:r>
            <a:r>
              <a:rPr lang="pt-BR" dirty="0" err="1" smtClean="0"/>
              <a:t>Yeoman</a:t>
            </a:r>
            <a:r>
              <a:rPr lang="pt-BR" dirty="0" smtClean="0"/>
              <a:t>!</a:t>
            </a:r>
            <a:endParaRPr lang="pt-BR" b="0" dirty="0"/>
          </a:p>
          <a:p>
            <a:endParaRPr lang="pt-BR" dirty="0"/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431850" y="915566"/>
            <a:ext cx="6840760" cy="12961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dirty="0" err="1" smtClean="0"/>
              <a:t>NodeJs</a:t>
            </a:r>
            <a:r>
              <a:rPr lang="pt-BR" sz="1800" dirty="0" smtClean="0"/>
              <a:t> instalado? Não</a:t>
            </a:r>
            <a:r>
              <a:rPr lang="pt-BR" sz="1800" dirty="0"/>
              <a:t>? http://</a:t>
            </a:r>
            <a:r>
              <a:rPr lang="pt-BR" sz="1800" dirty="0" smtClean="0"/>
              <a:t>nodejs.org/download/</a:t>
            </a:r>
          </a:p>
          <a:p>
            <a:pPr marL="0" indent="0">
              <a:buNone/>
            </a:pPr>
            <a:r>
              <a:rPr lang="pt-BR" sz="1800" dirty="0" err="1" smtClean="0"/>
              <a:t>Git</a:t>
            </a:r>
            <a:r>
              <a:rPr lang="pt-BR" sz="1800" dirty="0" smtClean="0"/>
              <a:t>? </a:t>
            </a:r>
            <a:r>
              <a:rPr lang="pt-BR" sz="1800" u="sng" dirty="0" smtClean="0"/>
              <a:t>http</a:t>
            </a:r>
            <a:r>
              <a:rPr lang="pt-BR" sz="1800" u="sng" dirty="0"/>
              <a:t>://</a:t>
            </a:r>
            <a:r>
              <a:rPr lang="pt-BR" sz="1800" dirty="0" smtClean="0"/>
              <a:t>git-scm.com/downloads Tá no Path?</a:t>
            </a:r>
          </a:p>
          <a:p>
            <a:pPr marL="0" indent="0">
              <a:buNone/>
            </a:pPr>
            <a:r>
              <a:rPr lang="pt-BR" sz="1800" dirty="0" err="1" smtClean="0"/>
              <a:t>Ruby</a:t>
            </a:r>
            <a:r>
              <a:rPr lang="pt-BR" sz="1800" dirty="0"/>
              <a:t>? http://</a:t>
            </a:r>
            <a:r>
              <a:rPr lang="pt-BR" sz="1800" dirty="0" smtClean="0"/>
              <a:t>rubyinstaller.org/downloads/ Tá </a:t>
            </a:r>
            <a:r>
              <a:rPr lang="pt-BR" sz="1800" dirty="0"/>
              <a:t>no Path?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31838" y="1958518"/>
            <a:ext cx="33480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Instalar </a:t>
            </a:r>
            <a:r>
              <a:rPr lang="pt-BR" b="1" dirty="0" err="1" smtClean="0"/>
              <a:t>Yeoman</a:t>
            </a:r>
            <a:endParaRPr lang="pt-BR" dirty="0"/>
          </a:p>
          <a:p>
            <a:r>
              <a:rPr lang="pt-BR" b="1" dirty="0" err="1">
                <a:solidFill>
                  <a:schemeClr val="bg1"/>
                </a:solidFill>
              </a:rPr>
              <a:t>npm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install</a:t>
            </a:r>
            <a:r>
              <a:rPr lang="pt-BR" b="1" dirty="0">
                <a:solidFill>
                  <a:schemeClr val="bg1"/>
                </a:solidFill>
              </a:rPr>
              <a:t> -g </a:t>
            </a:r>
            <a:r>
              <a:rPr lang="pt-BR" b="1" dirty="0" err="1">
                <a:solidFill>
                  <a:schemeClr val="bg1"/>
                </a:solidFill>
              </a:rPr>
              <a:t>yo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b="1" dirty="0" err="1">
                <a:solidFill>
                  <a:schemeClr val="bg1"/>
                </a:solidFill>
              </a:rPr>
              <a:t>npm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install</a:t>
            </a:r>
            <a:r>
              <a:rPr lang="pt-BR" b="1" dirty="0">
                <a:solidFill>
                  <a:schemeClr val="bg1"/>
                </a:solidFill>
              </a:rPr>
              <a:t> -g </a:t>
            </a:r>
            <a:r>
              <a:rPr lang="pt-BR" b="1" dirty="0" err="1">
                <a:solidFill>
                  <a:schemeClr val="bg1"/>
                </a:solidFill>
              </a:rPr>
              <a:t>generator</a:t>
            </a:r>
            <a:r>
              <a:rPr lang="pt-BR" b="1" dirty="0">
                <a:solidFill>
                  <a:schemeClr val="bg1"/>
                </a:solidFill>
              </a:rPr>
              <a:t>-angular</a:t>
            </a:r>
            <a:endParaRPr lang="pt-BR" dirty="0">
              <a:solidFill>
                <a:schemeClr val="bg1"/>
              </a:solidFill>
            </a:endParaRPr>
          </a:p>
          <a:p>
            <a:endParaRPr lang="pt-BR" b="1" dirty="0" smtClean="0">
              <a:solidFill>
                <a:schemeClr val="bg1"/>
              </a:solidFill>
            </a:endParaRPr>
          </a:p>
          <a:p>
            <a:endParaRPr lang="pt-BR" dirty="0" smtClean="0"/>
          </a:p>
        </p:txBody>
      </p:sp>
      <p:sp>
        <p:nvSpPr>
          <p:cNvPr id="7" name="CaixaDeTexto 6"/>
          <p:cNvSpPr txBox="1"/>
          <p:nvPr/>
        </p:nvSpPr>
        <p:spPr>
          <a:xfrm>
            <a:off x="4070725" y="1995686"/>
            <a:ext cx="1581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Rodar </a:t>
            </a:r>
            <a:r>
              <a:rPr lang="pt-BR" b="1" dirty="0"/>
              <a:t>projeto!</a:t>
            </a:r>
            <a:endParaRPr lang="pt-BR" dirty="0"/>
          </a:p>
          <a:p>
            <a:r>
              <a:rPr lang="pt-BR" b="1" dirty="0" err="1">
                <a:solidFill>
                  <a:schemeClr val="bg1"/>
                </a:solidFill>
              </a:rPr>
              <a:t>grunt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smtClean="0">
                <a:solidFill>
                  <a:schemeClr val="bg1"/>
                </a:solidFill>
              </a:rPr>
              <a:t>serve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431838" y="379588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 smtClean="0"/>
              <a:t>Criar Projeto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Criar </a:t>
            </a:r>
            <a:r>
              <a:rPr lang="pt-BR" b="1" dirty="0">
                <a:solidFill>
                  <a:schemeClr val="bg1"/>
                </a:solidFill>
              </a:rPr>
              <a:t>pasta com nome do projeto</a:t>
            </a:r>
          </a:p>
          <a:p>
            <a:r>
              <a:rPr lang="pt-BR" b="1" dirty="0" err="1">
                <a:solidFill>
                  <a:schemeClr val="bg1"/>
                </a:solidFill>
              </a:rPr>
              <a:t>yo</a:t>
            </a:r>
            <a:r>
              <a:rPr lang="pt-BR" b="1" dirty="0">
                <a:solidFill>
                  <a:schemeClr val="bg1"/>
                </a:solidFill>
              </a:rPr>
              <a:t> angular –</a:t>
            </a:r>
            <a:r>
              <a:rPr lang="pt-BR" b="1" dirty="0" err="1">
                <a:solidFill>
                  <a:schemeClr val="bg1"/>
                </a:solidFill>
              </a:rPr>
              <a:t>minsafe</a:t>
            </a:r>
            <a:endParaRPr lang="pt-BR" b="1" dirty="0">
              <a:solidFill>
                <a:schemeClr val="bg1"/>
              </a:solidFill>
            </a:endParaRPr>
          </a:p>
          <a:p>
            <a:endParaRPr lang="pt-BR" b="1" dirty="0" smtClean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31838" y="285978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/>
              <a:t>Instalar </a:t>
            </a:r>
            <a:r>
              <a:rPr lang="pt-BR" b="1" dirty="0" err="1"/>
              <a:t>compass</a:t>
            </a:r>
            <a:endParaRPr lang="pt-BR" b="1" dirty="0"/>
          </a:p>
          <a:p>
            <a:r>
              <a:rPr lang="pt-BR" b="1" dirty="0" err="1">
                <a:solidFill>
                  <a:schemeClr val="bg1"/>
                </a:solidFill>
              </a:rPr>
              <a:t>gem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install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compass</a:t>
            </a:r>
            <a:r>
              <a:rPr lang="pt-BR" dirty="0" smtClean="0"/>
              <a:t> </a:t>
            </a:r>
          </a:p>
          <a:p>
            <a:r>
              <a:rPr lang="pt-BR" dirty="0" smtClean="0"/>
              <a:t>* </a:t>
            </a:r>
            <a:r>
              <a:rPr lang="pt-BR" dirty="0" smtClean="0">
                <a:solidFill>
                  <a:schemeClr val="bg1"/>
                </a:solidFill>
              </a:rPr>
              <a:t>--</a:t>
            </a:r>
            <a:r>
              <a:rPr lang="pt-BR" dirty="0" err="1">
                <a:solidFill>
                  <a:schemeClr val="bg1"/>
                </a:solidFill>
              </a:rPr>
              <a:t>source</a:t>
            </a:r>
            <a:r>
              <a:rPr lang="pt-BR" dirty="0">
                <a:solidFill>
                  <a:schemeClr val="bg1"/>
                </a:solidFill>
              </a:rPr>
              <a:t> http://rubygems.org</a:t>
            </a:r>
            <a:endParaRPr lang="pt-BR" b="1" dirty="0" smtClean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032448" y="296663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 smtClean="0"/>
              <a:t>AFF! Não rodou!</a:t>
            </a:r>
          </a:p>
          <a:p>
            <a:r>
              <a:rPr lang="pt-BR" b="1" dirty="0" err="1" smtClean="0">
                <a:solidFill>
                  <a:schemeClr val="bg1"/>
                </a:solidFill>
              </a:rPr>
              <a:t>npm</a:t>
            </a:r>
            <a:r>
              <a:rPr lang="pt-BR" b="1" dirty="0" smtClean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install</a:t>
            </a:r>
            <a:r>
              <a:rPr lang="pt-BR" b="1" dirty="0">
                <a:solidFill>
                  <a:schemeClr val="bg1"/>
                </a:solidFill>
              </a:rPr>
              <a:t> –g </a:t>
            </a:r>
            <a:r>
              <a:rPr lang="pt-BR" b="1" dirty="0" err="1">
                <a:solidFill>
                  <a:schemeClr val="bg1"/>
                </a:solidFill>
              </a:rPr>
              <a:t>grunt-cli</a:t>
            </a:r>
            <a:endParaRPr lang="pt-BR" b="1" dirty="0">
              <a:solidFill>
                <a:schemeClr val="bg1"/>
              </a:solidFill>
            </a:endParaRPr>
          </a:p>
          <a:p>
            <a:r>
              <a:rPr lang="pt-BR" b="1" dirty="0" err="1">
                <a:solidFill>
                  <a:schemeClr val="bg1"/>
                </a:solidFill>
              </a:rPr>
              <a:t>npm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install</a:t>
            </a:r>
            <a:r>
              <a:rPr lang="pt-BR" b="1" dirty="0">
                <a:solidFill>
                  <a:schemeClr val="bg1"/>
                </a:solidFill>
              </a:rPr>
              <a:t> –g </a:t>
            </a:r>
            <a:r>
              <a:rPr lang="pt-BR" b="1" dirty="0" err="1">
                <a:solidFill>
                  <a:schemeClr val="bg1"/>
                </a:solidFill>
              </a:rPr>
              <a:t>bower</a:t>
            </a:r>
            <a:r>
              <a:rPr lang="pt-BR" b="1" dirty="0">
                <a:solidFill>
                  <a:schemeClr val="bg1"/>
                </a:solidFill>
              </a:rPr>
              <a:t> </a:t>
            </a:r>
          </a:p>
          <a:p>
            <a:r>
              <a:rPr lang="pt-BR" b="1" dirty="0">
                <a:solidFill>
                  <a:schemeClr val="bg1"/>
                </a:solidFill>
              </a:rPr>
              <a:t>* Fechar “</a:t>
            </a:r>
            <a:r>
              <a:rPr lang="pt-BR" b="1" dirty="0" err="1">
                <a:solidFill>
                  <a:schemeClr val="bg1"/>
                </a:solidFill>
              </a:rPr>
              <a:t>prompt</a:t>
            </a:r>
            <a:r>
              <a:rPr lang="pt-BR" b="1" dirty="0">
                <a:solidFill>
                  <a:schemeClr val="bg1"/>
                </a:solidFill>
              </a:rPr>
              <a:t>” e abrir </a:t>
            </a:r>
            <a:r>
              <a:rPr lang="pt-BR" b="1" dirty="0" err="1">
                <a:solidFill>
                  <a:schemeClr val="bg1"/>
                </a:solidFill>
              </a:rPr>
              <a:t>dinovo</a:t>
            </a:r>
            <a:endParaRPr lang="pt-BR" b="1" dirty="0">
              <a:solidFill>
                <a:schemeClr val="bg1"/>
              </a:solidFill>
            </a:endParaRPr>
          </a:p>
          <a:p>
            <a:r>
              <a:rPr lang="pt-BR" b="1" dirty="0" err="1">
                <a:solidFill>
                  <a:schemeClr val="bg1"/>
                </a:solidFill>
              </a:rPr>
              <a:t>bower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install</a:t>
            </a:r>
            <a:endParaRPr lang="pt-BR" b="1" dirty="0" smtClean="0">
              <a:solidFill>
                <a:schemeClr val="bg1"/>
              </a:solidFill>
            </a:endParaRPr>
          </a:p>
          <a:p>
            <a:r>
              <a:rPr lang="pt-BR" b="1" dirty="0" smtClean="0"/>
              <a:t>Caso não execute o </a:t>
            </a:r>
            <a:r>
              <a:rPr lang="pt-BR" b="1" dirty="0" err="1" smtClean="0"/>
              <a:t>grunt</a:t>
            </a:r>
            <a:r>
              <a:rPr lang="pt-BR" b="1" dirty="0" smtClean="0"/>
              <a:t> </a:t>
            </a:r>
            <a:r>
              <a:rPr lang="pt-BR" b="1" dirty="0" err="1" smtClean="0"/>
              <a:t>test</a:t>
            </a:r>
            <a:endParaRPr lang="pt-BR" b="1" dirty="0"/>
          </a:p>
          <a:p>
            <a:r>
              <a:rPr lang="pt-BR" dirty="0" err="1">
                <a:solidFill>
                  <a:schemeClr val="bg1"/>
                </a:solidFill>
              </a:rPr>
              <a:t>npm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install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grunt-karma</a:t>
            </a:r>
            <a:r>
              <a:rPr lang="pt-BR" dirty="0">
                <a:solidFill>
                  <a:schemeClr val="bg1"/>
                </a:solidFill>
              </a:rPr>
              <a:t> --</a:t>
            </a:r>
            <a:r>
              <a:rPr lang="pt-BR" dirty="0" err="1">
                <a:solidFill>
                  <a:schemeClr val="bg1"/>
                </a:solidFill>
              </a:rPr>
              <a:t>save-dev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958408" y="1995686"/>
            <a:ext cx="3222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Criar </a:t>
            </a:r>
            <a:r>
              <a:rPr lang="pt-BR" b="1" dirty="0" err="1"/>
              <a:t>controller</a:t>
            </a:r>
            <a:endParaRPr lang="pt-BR" dirty="0"/>
          </a:p>
          <a:p>
            <a:r>
              <a:rPr lang="pt-BR" b="1" dirty="0" err="1">
                <a:solidFill>
                  <a:schemeClr val="bg1"/>
                </a:solidFill>
              </a:rPr>
              <a:t>yo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angular:controller</a:t>
            </a:r>
            <a:r>
              <a:rPr lang="pt-BR" b="1" dirty="0">
                <a:solidFill>
                  <a:schemeClr val="bg1"/>
                </a:solidFill>
              </a:rPr>
              <a:t> produto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7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2067694"/>
            <a:ext cx="7772400" cy="1269125"/>
          </a:xfrm>
        </p:spPr>
        <p:txBody>
          <a:bodyPr/>
          <a:lstStyle/>
          <a:p>
            <a:r>
              <a:rPr lang="pt-BR" sz="3600" cap="none" dirty="0" smtClean="0"/>
              <a:t>Controle suas horas!</a:t>
            </a:r>
            <a:endParaRPr lang="pt-BR" sz="3600" cap="none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55576" y="1131590"/>
            <a:ext cx="7772400" cy="843417"/>
          </a:xfrm>
        </p:spPr>
        <p:txBody>
          <a:bodyPr>
            <a:normAutofit/>
          </a:bodyPr>
          <a:lstStyle/>
          <a:p>
            <a:r>
              <a:rPr lang="pt-BR" b="1" dirty="0" smtClean="0">
                <a:effectLst/>
              </a:rPr>
              <a:t>Exemplo de aplicação!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739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55576" y="699542"/>
            <a:ext cx="7772400" cy="522057"/>
          </a:xfrm>
        </p:spPr>
        <p:txBody>
          <a:bodyPr>
            <a:noAutofit/>
          </a:bodyPr>
          <a:lstStyle/>
          <a:p>
            <a:r>
              <a:rPr lang="pt-BR" sz="3200" b="1" i="1" dirty="0" smtClean="0">
                <a:solidFill>
                  <a:schemeClr val="tx1"/>
                </a:solidFill>
              </a:rPr>
              <a:t>Referências</a:t>
            </a:r>
            <a:endParaRPr lang="pt-BR" sz="3200" dirty="0">
              <a:solidFill>
                <a:schemeClr val="tx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043608" y="1331900"/>
            <a:ext cx="69127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2"/>
              </a:rPr>
              <a:t>https://angularjs.org</a:t>
            </a:r>
            <a:r>
              <a:rPr lang="pt-BR" dirty="0" smtClean="0">
                <a:hlinkClick r:id="rId2"/>
              </a:rPr>
              <a:t>/</a:t>
            </a:r>
            <a:endParaRPr lang="pt-BR" dirty="0" smtClean="0"/>
          </a:p>
          <a:p>
            <a:r>
              <a:rPr lang="pt-BR" dirty="0" smtClean="0">
                <a:hlinkClick r:id="rId3"/>
              </a:rPr>
              <a:t>https</a:t>
            </a:r>
            <a:r>
              <a:rPr lang="pt-BR" dirty="0">
                <a:hlinkClick r:id="rId3"/>
              </a:rPr>
              <a:t>://</a:t>
            </a:r>
            <a:r>
              <a:rPr lang="pt-BR" dirty="0" smtClean="0">
                <a:hlinkClick r:id="rId3"/>
              </a:rPr>
              <a:t>docs.angularjs.org/api</a:t>
            </a:r>
            <a:endParaRPr lang="pt-BR" dirty="0" smtClean="0"/>
          </a:p>
          <a:p>
            <a:r>
              <a:rPr lang="pt-BR" dirty="0"/>
              <a:t>http://angular-ui.github.io/bootstrap/</a:t>
            </a:r>
          </a:p>
          <a:p>
            <a:r>
              <a:rPr lang="pt-BR" dirty="0" smtClean="0">
                <a:hlinkClick r:id="rId4"/>
              </a:rPr>
              <a:t>http</a:t>
            </a:r>
            <a:r>
              <a:rPr lang="pt-BR" dirty="0">
                <a:hlinkClick r:id="rId4"/>
              </a:rPr>
              <a:t>://blog.caelum.com.br/experimente-o-yeoman-em-seu-workflow-de-projetos-front-end</a:t>
            </a:r>
            <a:r>
              <a:rPr lang="pt-BR" dirty="0" smtClean="0">
                <a:hlinkClick r:id="rId4"/>
              </a:rPr>
              <a:t>/</a:t>
            </a:r>
            <a:endParaRPr lang="pt-BR" dirty="0" smtClean="0"/>
          </a:p>
          <a:p>
            <a:r>
              <a:rPr lang="pt-BR" dirty="0" smtClean="0"/>
              <a:t>https</a:t>
            </a:r>
            <a:r>
              <a:rPr lang="pt-BR" dirty="0"/>
              <a:t>://thinkster.io/angulartutorial/mean-stack-tutorial/</a:t>
            </a:r>
            <a:endParaRPr lang="pt-BR" dirty="0" smtClean="0"/>
          </a:p>
          <a:p>
            <a:r>
              <a:rPr lang="pt-BR" dirty="0" smtClean="0">
                <a:hlinkClick r:id="rId5"/>
              </a:rPr>
              <a:t>http</a:t>
            </a:r>
            <a:r>
              <a:rPr lang="pt-BR" dirty="0">
                <a:hlinkClick r:id="rId5"/>
              </a:rPr>
              <a:t>://www.kazale.com/angularjs-o-que-e</a:t>
            </a:r>
            <a:r>
              <a:rPr lang="pt-BR" dirty="0" smtClean="0">
                <a:hlinkClick r:id="rId5"/>
              </a:rPr>
              <a:t>/</a:t>
            </a:r>
            <a:endParaRPr lang="pt-BR" dirty="0" smtClean="0"/>
          </a:p>
          <a:p>
            <a:r>
              <a:rPr lang="pt-BR" dirty="0" smtClean="0">
                <a:hlinkClick r:id="rId6"/>
              </a:rPr>
              <a:t>http</a:t>
            </a:r>
            <a:r>
              <a:rPr lang="pt-BR" dirty="0">
                <a:hlinkClick r:id="rId6"/>
              </a:rPr>
              <a:t>://www.dextra.com.br/apresentando-o-angular-js-4</a:t>
            </a:r>
            <a:r>
              <a:rPr lang="pt-BR" dirty="0" smtClean="0">
                <a:hlinkClick r:id="rId6"/>
              </a:rPr>
              <a:t>/</a:t>
            </a:r>
            <a:endParaRPr lang="pt-BR" dirty="0" smtClean="0"/>
          </a:p>
          <a:p>
            <a:r>
              <a:rPr lang="pt-BR" dirty="0" smtClean="0">
                <a:hlinkClick r:id="rId7"/>
              </a:rPr>
              <a:t>http</a:t>
            </a:r>
            <a:r>
              <a:rPr lang="pt-BR" dirty="0">
                <a:hlinkClick r:id="rId7"/>
              </a:rPr>
              <a:t>://tutorialzine.com/2013/08/learn-angularjs-5-examples</a:t>
            </a:r>
            <a:r>
              <a:rPr lang="pt-BR" dirty="0" smtClean="0">
                <a:hlinkClick r:id="rId7"/>
              </a:rPr>
              <a:t>/</a:t>
            </a:r>
            <a:endParaRPr lang="pt-BR" dirty="0" smtClean="0"/>
          </a:p>
          <a:p>
            <a:r>
              <a:rPr lang="pt-BR" dirty="0"/>
              <a:t>https://www.airpair.com/js/javascript-framework-comparison</a:t>
            </a:r>
          </a:p>
        </p:txBody>
      </p:sp>
    </p:spTree>
    <p:extLst>
      <p:ext uri="{BB962C8B-B14F-4D97-AF65-F5344CB8AC3E}">
        <p14:creationId xmlns:p14="http://schemas.microsoft.com/office/powerpoint/2010/main" val="308499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1491630"/>
            <a:ext cx="7772400" cy="1269125"/>
          </a:xfrm>
        </p:spPr>
        <p:txBody>
          <a:bodyPr/>
          <a:lstStyle/>
          <a:p>
            <a:r>
              <a:rPr lang="pt-BR" sz="5400" cap="none" dirty="0" smtClean="0"/>
              <a:t>Dúvidas?</a:t>
            </a:r>
            <a:endParaRPr lang="pt-BR" sz="5400" cap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39</a:t>
            </a:fld>
            <a:endParaRPr lang="pt-BR"/>
          </a:p>
        </p:txBody>
      </p:sp>
      <p:pic>
        <p:nvPicPr>
          <p:cNvPr id="5122" name="Picture 2" descr="C:\Users\Diego\Desktop\tumblr_mg0mnmYoqI1qdrcyyo3_25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2427734"/>
            <a:ext cx="2893488" cy="193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31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55576" y="681541"/>
            <a:ext cx="7772400" cy="738081"/>
          </a:xfrm>
        </p:spPr>
        <p:txBody>
          <a:bodyPr/>
          <a:lstStyle/>
          <a:p>
            <a:r>
              <a:rPr lang="pt-BR" b="1" i="1" dirty="0" err="1">
                <a:solidFill>
                  <a:schemeClr val="tx1"/>
                </a:solidFill>
              </a:rPr>
              <a:t>AngularJS</a:t>
            </a:r>
            <a:r>
              <a:rPr lang="pt-BR" b="1" i="1" dirty="0">
                <a:solidFill>
                  <a:schemeClr val="tx1"/>
                </a:solidFill>
              </a:rPr>
              <a:t> é um framework </a:t>
            </a:r>
            <a:r>
              <a:rPr lang="pt-BR" b="1" i="1" dirty="0" err="1">
                <a:solidFill>
                  <a:schemeClr val="tx1"/>
                </a:solidFill>
              </a:rPr>
              <a:t>Javascript</a:t>
            </a:r>
            <a:r>
              <a:rPr lang="pt-BR" b="1" i="1" dirty="0">
                <a:solidFill>
                  <a:schemeClr val="tx1"/>
                </a:solidFill>
              </a:rPr>
              <a:t> MVC para desenvolvimento de aplicações web desenvolvido e mantido pelo Google.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Texto 2"/>
          <p:cNvSpPr txBox="1">
            <a:spLocks/>
          </p:cNvSpPr>
          <p:nvPr/>
        </p:nvSpPr>
        <p:spPr>
          <a:xfrm>
            <a:off x="950112" y="1572796"/>
            <a:ext cx="7560840" cy="13681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smtClean="0">
                <a:solidFill>
                  <a:schemeClr val="tx1"/>
                </a:solidFill>
              </a:rPr>
              <a:t>“</a:t>
            </a:r>
            <a:r>
              <a:rPr lang="en-US" b="1" i="1" dirty="0" err="1" smtClean="0">
                <a:solidFill>
                  <a:schemeClr val="tx1"/>
                </a:solidFill>
              </a:rPr>
              <a:t>AngularJS</a:t>
            </a:r>
            <a:r>
              <a:rPr lang="en-US" b="1" i="1" dirty="0" smtClean="0">
                <a:solidFill>
                  <a:schemeClr val="tx1"/>
                </a:solidFill>
              </a:rPr>
              <a:t> is what HTML would have been, had it been designed for building web-apps. Declarative templates with data-binding, MVW, MVVM, MVC, dependency injection and great testability story all implemented with pure client-side JavaScript!”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Espaço Reservado para Texto 2"/>
          <p:cNvSpPr txBox="1">
            <a:spLocks/>
          </p:cNvSpPr>
          <p:nvPr/>
        </p:nvSpPr>
        <p:spPr>
          <a:xfrm>
            <a:off x="1094128" y="3374876"/>
            <a:ext cx="7272808" cy="9361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MVW framework - Model-View-Whatever.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Where Whatever stands for "</a:t>
            </a:r>
            <a:r>
              <a:rPr lang="en-US" sz="2400" b="1" dirty="0">
                <a:solidFill>
                  <a:schemeClr val="tx1"/>
                </a:solidFill>
              </a:rPr>
              <a:t>whatever works for you</a:t>
            </a:r>
            <a:r>
              <a:rPr lang="en-US" sz="2400" dirty="0">
                <a:solidFill>
                  <a:schemeClr val="tx1"/>
                </a:solidFill>
              </a:rPr>
              <a:t>".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92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1851670"/>
            <a:ext cx="7772400" cy="1269125"/>
          </a:xfrm>
        </p:spPr>
        <p:txBody>
          <a:bodyPr/>
          <a:lstStyle/>
          <a:p>
            <a:r>
              <a:rPr lang="pt-BR" sz="5400" cap="none" dirty="0" err="1" smtClean="0"/>
              <a:t>ngObrigado</a:t>
            </a:r>
            <a:r>
              <a:rPr lang="pt-BR" sz="5400" cap="none" dirty="0" smtClean="0"/>
              <a:t>!</a:t>
            </a:r>
            <a:endParaRPr lang="pt-BR" sz="5400" cap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AFF-D535-4D16-B6F2-4A2A07563AEE}" type="slidenum">
              <a:rPr lang="pt-BR" smtClean="0"/>
              <a:t>40</a:t>
            </a:fld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827584" y="2859782"/>
            <a:ext cx="3097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bg1"/>
                </a:solidFill>
              </a:rPr>
              <a:t>email: dkaimoti@gmail.com</a:t>
            </a:r>
          </a:p>
          <a:p>
            <a:r>
              <a:rPr lang="fi-FI" dirty="0">
                <a:solidFill>
                  <a:schemeClr val="bg1"/>
                </a:solidFill>
              </a:rPr>
              <a:t>skype: dikaimoti@hotmail.com</a:t>
            </a:r>
          </a:p>
          <a:p>
            <a:r>
              <a:rPr lang="fi-FI" dirty="0">
                <a:solidFill>
                  <a:schemeClr val="bg1"/>
                </a:solidFill>
              </a:rPr>
              <a:t>twitter: @dkaimoti</a:t>
            </a:r>
          </a:p>
          <a:p>
            <a:r>
              <a:rPr lang="fi-FI" dirty="0">
                <a:solidFill>
                  <a:schemeClr val="bg1"/>
                </a:solidFill>
              </a:rPr>
              <a:t>facebook: Diego Kaimoti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95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Diego\Desktop\angular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4" y="1135237"/>
            <a:ext cx="7552382" cy="31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16967" y="699542"/>
            <a:ext cx="8229600" cy="435695"/>
          </a:xfrm>
        </p:spPr>
        <p:txBody>
          <a:bodyPr>
            <a:noAutofit/>
          </a:bodyPr>
          <a:lstStyle/>
          <a:p>
            <a:pPr algn="ctr"/>
            <a:r>
              <a:rPr lang="en-US" sz="2000" cap="none" dirty="0" smtClean="0"/>
              <a:t>Dados de 16 de </a:t>
            </a:r>
            <a:r>
              <a:rPr lang="en-US" sz="2000" cap="none" dirty="0" err="1" smtClean="0"/>
              <a:t>agosto</a:t>
            </a:r>
            <a:r>
              <a:rPr lang="en-US" sz="2000" cap="none" dirty="0" smtClean="0"/>
              <a:t> de 2014</a:t>
            </a:r>
            <a:endParaRPr lang="pt-BR" sz="2000" cap="none" dirty="0"/>
          </a:p>
        </p:txBody>
      </p:sp>
    </p:spTree>
    <p:extLst>
      <p:ext uri="{BB962C8B-B14F-4D97-AF65-F5344CB8AC3E}">
        <p14:creationId xmlns:p14="http://schemas.microsoft.com/office/powerpoint/2010/main" val="425849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Single Page </a:t>
            </a:r>
            <a:r>
              <a:rPr lang="pt-BR" dirty="0" err="1" smtClean="0"/>
              <a:t>Application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347614"/>
            <a:ext cx="7344816" cy="2921522"/>
          </a:xfrm>
        </p:spPr>
        <p:txBody>
          <a:bodyPr/>
          <a:lstStyle/>
          <a:p>
            <a:pPr fontAlgn="base"/>
            <a:r>
              <a:rPr lang="pt-BR" sz="2400" dirty="0"/>
              <a:t>A página é carregada apenas uma vez</a:t>
            </a:r>
          </a:p>
          <a:p>
            <a:pPr fontAlgn="base"/>
            <a:r>
              <a:rPr lang="pt-BR" sz="2400" dirty="0"/>
              <a:t>Atualizações realizadas via </a:t>
            </a:r>
            <a:r>
              <a:rPr lang="pt-BR" sz="2400" dirty="0" err="1"/>
              <a:t>ajax</a:t>
            </a:r>
            <a:endParaRPr lang="pt-BR" sz="2400" dirty="0"/>
          </a:p>
          <a:p>
            <a:pPr fontAlgn="base"/>
            <a:r>
              <a:rPr lang="pt-BR" sz="2400" dirty="0" err="1"/>
              <a:t>Renderização</a:t>
            </a:r>
            <a:r>
              <a:rPr lang="pt-BR" sz="2400" dirty="0"/>
              <a:t> de partes da página</a:t>
            </a:r>
          </a:p>
          <a:p>
            <a:pPr fontAlgn="base"/>
            <a:r>
              <a:rPr lang="pt-BR" sz="2400" dirty="0"/>
              <a:t>Redução da quantidade de dados trafegados entre cliente e servidor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61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1115616" y="1347614"/>
            <a:ext cx="7704856" cy="3247009"/>
          </a:xfrm>
        </p:spPr>
        <p:txBody>
          <a:bodyPr/>
          <a:lstStyle/>
          <a:p>
            <a:pPr fontAlgn="base"/>
            <a:r>
              <a:rPr lang="pt-BR" sz="2400" dirty="0" err="1"/>
              <a:t>Renderiza</a:t>
            </a:r>
            <a:r>
              <a:rPr lang="pt-BR" sz="2400" dirty="0"/>
              <a:t> a página no navegador do usuário</a:t>
            </a:r>
          </a:p>
          <a:p>
            <a:pPr fontAlgn="base"/>
            <a:r>
              <a:rPr lang="pt-BR" sz="2400" dirty="0"/>
              <a:t>Os dados são recebidos em formato puro (JSON)</a:t>
            </a:r>
          </a:p>
          <a:p>
            <a:pPr fontAlgn="base"/>
            <a:r>
              <a:rPr lang="pt-BR" sz="2400" dirty="0"/>
              <a:t>Diminui o processamento no servidor</a:t>
            </a:r>
          </a:p>
          <a:p>
            <a:pPr fontAlgn="base"/>
            <a:r>
              <a:rPr lang="pt-BR" sz="2400" dirty="0"/>
              <a:t>Performance do aplicativo superior, pois a quantidade de dados entre cliente e servidor é muito menor</a:t>
            </a: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 smtClean="0"/>
              <a:t>Client-side</a:t>
            </a:r>
            <a:r>
              <a:rPr lang="pt-BR" dirty="0" smtClean="0"/>
              <a:t> </a:t>
            </a:r>
            <a:r>
              <a:rPr lang="pt-BR" dirty="0" err="1" smtClean="0"/>
              <a:t>templates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613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627534"/>
            <a:ext cx="8229600" cy="435695"/>
          </a:xfrm>
        </p:spPr>
        <p:txBody>
          <a:bodyPr>
            <a:normAutofit fontScale="90000"/>
          </a:bodyPr>
          <a:lstStyle/>
          <a:p>
            <a:r>
              <a:rPr lang="pt-BR" dirty="0"/>
              <a:t>MVC - 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Controller</a:t>
            </a:r>
            <a:endParaRPr lang="pt-BR" dirty="0"/>
          </a:p>
        </p:txBody>
      </p:sp>
      <p:sp>
        <p:nvSpPr>
          <p:cNvPr id="10" name="Espaço Reservado para Conteúdo 2"/>
          <p:cNvSpPr>
            <a:spLocks noGrp="1"/>
          </p:cNvSpPr>
          <p:nvPr>
            <p:ph idx="1"/>
          </p:nvPr>
        </p:nvSpPr>
        <p:spPr>
          <a:xfrm>
            <a:off x="539552" y="1347614"/>
            <a:ext cx="7272808" cy="2921522"/>
          </a:xfrm>
        </p:spPr>
        <p:txBody>
          <a:bodyPr/>
          <a:lstStyle/>
          <a:p>
            <a:pPr marL="0" indent="0" fontAlgn="base">
              <a:buNone/>
            </a:pPr>
            <a:r>
              <a:rPr lang="pt-BR" sz="2400" dirty="0" smtClean="0"/>
              <a:t>Utilizando </a:t>
            </a:r>
            <a:r>
              <a:rPr lang="pt-BR" sz="2400" dirty="0"/>
              <a:t>o padrão em sua estrutura básica</a:t>
            </a:r>
          </a:p>
          <a:p>
            <a:pPr fontAlgn="base"/>
            <a:r>
              <a:rPr lang="pt-BR" sz="2400" dirty="0" err="1"/>
              <a:t>View</a:t>
            </a:r>
            <a:r>
              <a:rPr lang="pt-BR" sz="2400" dirty="0"/>
              <a:t> - É o próprio DOM (</a:t>
            </a:r>
            <a:r>
              <a:rPr lang="pt-BR" sz="2400" dirty="0" err="1"/>
              <a:t>Document</a:t>
            </a:r>
            <a:r>
              <a:rPr lang="pt-BR" sz="2400" dirty="0"/>
              <a:t> </a:t>
            </a:r>
            <a:r>
              <a:rPr lang="pt-BR" sz="2400" dirty="0" err="1"/>
              <a:t>Object</a:t>
            </a:r>
            <a:r>
              <a:rPr lang="pt-BR" sz="2400" dirty="0"/>
              <a:t> </a:t>
            </a:r>
            <a:r>
              <a:rPr lang="pt-BR" sz="2400" dirty="0" err="1"/>
              <a:t>Model</a:t>
            </a:r>
            <a:r>
              <a:rPr lang="pt-BR" sz="2400" dirty="0"/>
              <a:t>)</a:t>
            </a:r>
          </a:p>
          <a:p>
            <a:pPr fontAlgn="base"/>
            <a:r>
              <a:rPr lang="pt-BR" sz="2400" dirty="0" err="1"/>
              <a:t>Controller</a:t>
            </a:r>
            <a:r>
              <a:rPr lang="pt-BR" sz="2400" dirty="0"/>
              <a:t> - Classes do </a:t>
            </a:r>
            <a:r>
              <a:rPr lang="pt-BR" sz="2400" dirty="0" err="1"/>
              <a:t>javascript</a:t>
            </a:r>
            <a:endParaRPr lang="pt-BR" sz="2400" dirty="0"/>
          </a:p>
          <a:p>
            <a:pPr fontAlgn="base"/>
            <a:r>
              <a:rPr lang="pt-BR" sz="2400" dirty="0" err="1"/>
              <a:t>Model</a:t>
            </a:r>
            <a:r>
              <a:rPr lang="pt-BR" sz="2400" dirty="0"/>
              <a:t> - Os dados armazenados em formato de </a:t>
            </a:r>
            <a:r>
              <a:rPr lang="pt-BR" sz="2400" dirty="0" smtClean="0"/>
              <a:t>objetos (JSON)</a:t>
            </a:r>
            <a:endParaRPr lang="pt-BR" sz="2400" dirty="0"/>
          </a:p>
          <a:p>
            <a:endParaRPr lang="pt-BR" dirty="0"/>
          </a:p>
        </p:txBody>
      </p:sp>
      <p:pic>
        <p:nvPicPr>
          <p:cNvPr id="11" name="Picture 4" descr="C:\Users\Diego\Desktop\j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150640"/>
            <a:ext cx="25431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36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Data </a:t>
            </a:r>
            <a:r>
              <a:rPr lang="pt-BR" dirty="0" err="1"/>
              <a:t>Binding</a:t>
            </a:r>
            <a:r>
              <a:rPr lang="pt-BR" dirty="0"/>
              <a:t> (</a:t>
            </a:r>
            <a:r>
              <a:rPr lang="pt-BR" dirty="0" err="1"/>
              <a:t>Two</a:t>
            </a:r>
            <a:r>
              <a:rPr lang="pt-BR" dirty="0"/>
              <a:t> Way</a:t>
            </a:r>
            <a:r>
              <a:rPr lang="pt-BR" dirty="0" smtClean="0"/>
              <a:t>)</a:t>
            </a:r>
            <a:endParaRPr lang="pt-BR" dirty="0"/>
          </a:p>
        </p:txBody>
      </p:sp>
      <p:pic>
        <p:nvPicPr>
          <p:cNvPr id="4098" name="Picture 2" descr="C:\Users\Diego\Desktop\One_Way_Data_Bin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91630"/>
            <a:ext cx="3577540" cy="228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Diego\Desktop\Two_Way_Data_Bin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275606"/>
            <a:ext cx="4062625" cy="294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611560" y="3782194"/>
            <a:ext cx="921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Clássico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572000" y="4221009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Angular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916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s2it-template</Template>
  <TotalTime>647</TotalTime>
  <Words>718</Words>
  <Application>Microsoft Office PowerPoint</Application>
  <PresentationFormat>Apresentação na tela (16:9)</PresentationFormat>
  <Paragraphs>171</Paragraphs>
  <Slides>40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40</vt:i4>
      </vt:variant>
    </vt:vector>
  </HeadingPairs>
  <TitlesOfParts>
    <vt:vector size="45" baseType="lpstr">
      <vt:lpstr>Arial</vt:lpstr>
      <vt:lpstr>Arial Black</vt:lpstr>
      <vt:lpstr>Calibri</vt:lpstr>
      <vt:lpstr>1_Custom Design</vt:lpstr>
      <vt:lpstr>Personalizar design</vt:lpstr>
      <vt:lpstr>Introdução ao AngularJS</vt:lpstr>
      <vt:lpstr>Apresentação do PowerPoint</vt:lpstr>
      <vt:lpstr>Apresentação do PowerPoint</vt:lpstr>
      <vt:lpstr>Apresentação do PowerPoint</vt:lpstr>
      <vt:lpstr>Dados de 16 de agosto de 2014</vt:lpstr>
      <vt:lpstr>Single Page Application</vt:lpstr>
      <vt:lpstr>Client-side templates</vt:lpstr>
      <vt:lpstr>MVC - Model View Controller</vt:lpstr>
      <vt:lpstr>Data Binding (Two Way)</vt:lpstr>
      <vt:lpstr>Apresentação do PowerPoint</vt:lpstr>
      <vt:lpstr>Injeção de dependência</vt:lpstr>
      <vt:lpstr>Diretivas! Estendendo o HTML!</vt:lpstr>
      <vt:lpstr>ngApp</vt:lpstr>
      <vt:lpstr>ngApp</vt:lpstr>
      <vt:lpstr>ngController</vt:lpstr>
      <vt:lpstr>ngController</vt:lpstr>
      <vt:lpstr>ngModel</vt:lpstr>
      <vt:lpstr>ngModel</vt:lpstr>
      <vt:lpstr>ngClass</vt:lpstr>
      <vt:lpstr>ngClass</vt:lpstr>
      <vt:lpstr>ngClass</vt:lpstr>
      <vt:lpstr>ngRepeat</vt:lpstr>
      <vt:lpstr>ngRepeat</vt:lpstr>
      <vt:lpstr>ngRepeat</vt:lpstr>
      <vt:lpstr>A SUA!</vt:lpstr>
      <vt:lpstr>Sua Diretiva!</vt:lpstr>
      <vt:lpstr>Sua Diretiva!</vt:lpstr>
      <vt:lpstr>Sua Diretiva!</vt:lpstr>
      <vt:lpstr>Apresentação do PowerPoint</vt:lpstr>
      <vt:lpstr>Desvantagens do Angular!</vt:lpstr>
      <vt:lpstr>Quem Usa?</vt:lpstr>
      <vt:lpstr>Apresentação do PowerPoint</vt:lpstr>
      <vt:lpstr>Uma aplicação  simples!</vt:lpstr>
      <vt:lpstr>Apresentação do PowerPoint</vt:lpstr>
      <vt:lpstr>Aplicação com Yeoman </vt:lpstr>
      <vt:lpstr>Apresentação do PowerPoint</vt:lpstr>
      <vt:lpstr>Controle suas horas!</vt:lpstr>
      <vt:lpstr>Apresentação do PowerPoint</vt:lpstr>
      <vt:lpstr>Dúvidas?</vt:lpstr>
      <vt:lpstr>ngObrigado!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Sérgio Caliani</dc:creator>
  <cp:lastModifiedBy>Andre Luis Gomes</cp:lastModifiedBy>
  <cp:revision>61</cp:revision>
  <dcterms:created xsi:type="dcterms:W3CDTF">2014-02-14T00:58:54Z</dcterms:created>
  <dcterms:modified xsi:type="dcterms:W3CDTF">2014-12-22T14:19:20Z</dcterms:modified>
</cp:coreProperties>
</file>